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72" r:id="rId7"/>
    <p:sldId id="269" r:id="rId8"/>
    <p:sldId id="261" r:id="rId9"/>
    <p:sldId id="263" r:id="rId10"/>
    <p:sldId id="274" r:id="rId11"/>
    <p:sldId id="275" r:id="rId12"/>
    <p:sldId id="273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9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3BA491-7A9E-440E-B383-9EB4D752413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A81F33-6DCB-4510-9A48-4EBF7D43D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F222CC-4A92-4AC0-90FC-42F12EEB49C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B609-711A-4ED7-B88E-08066F05AE3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2A8ED4D-93C7-45A7-A92B-FB527B994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02F7-3C99-4859-B244-6B11B53CCFB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1C35-5814-4F8D-9DB5-782961040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070B-C6EF-475A-BB22-7301D8419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AE0-6126-4384-912A-1ACB0B4BB20D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19B3-1EC2-4EE7-BA88-6BBE3CC90C8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F9E7-A416-450B-9535-81D7EB6E9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071E-AAE7-4B4E-BA41-B8AE74732CD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AE23E-6714-41C6-B868-99F4C8CEF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74CBD-A2A9-418D-AFB3-4AB6CCBB6E7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D826-BE05-4143-B9F6-8FCB4C9A2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36377-0DC0-4BB5-B466-A392BC37C6B7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44CBC88-F2CC-48B5-ACE4-B3FE53053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3488-6C50-47EC-A739-12244574024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5E45-96DC-478D-AA4C-F63AD56BF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1EF7-827E-40FE-AD3E-6D177AAE093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90D412-6CA9-4C59-A5BD-A1F8F8868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1F8D37-79A9-4184-BBCB-50E89DE21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BBE6-FEE9-4720-8905-04CE3ACDB6F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47CC5-34DD-4EF0-8427-4FC25447A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BEEE7-D1F2-42D2-9C56-70862EF435D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822551-300C-4D58-A486-4B7FC56508F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7E3D26-04A1-4AC2-979E-E0AA79B80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 bwMode="auto">
          <a:xfrm>
            <a:off x="5643563" y="3786188"/>
            <a:ext cx="3197225" cy="9810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800" b="1" i="1" kern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Нейронные сети</a:t>
            </a:r>
            <a:endParaRPr lang="ru-RU" sz="2800" dirty="0"/>
          </a:p>
        </p:txBody>
      </p:sp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Направления интеллектуального</a:t>
            </a:r>
            <a:br>
              <a:rPr lang="ru-RU" sz="2800" b="1" dirty="0" smtClean="0"/>
            </a:br>
            <a:r>
              <a:rPr lang="ru-RU" sz="2800" b="1" dirty="0" smtClean="0"/>
              <a:t> анализа данных (</a:t>
            </a:r>
            <a:r>
              <a:rPr lang="en-US" sz="2800" b="1" dirty="0" smtClean="0"/>
              <a:t>DM)</a:t>
            </a:r>
            <a:endParaRPr lang="ru-RU" sz="2800" b="1" dirty="0" smtClean="0">
              <a:solidFill>
                <a:srgbClr val="7B9899"/>
              </a:solidFill>
            </a:endParaRPr>
          </a:p>
        </p:txBody>
      </p:sp>
      <p:sp>
        <p:nvSpPr>
          <p:cNvPr id="14339" name="Содержимое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3076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ru-RU" smtClean="0"/>
          </a:p>
        </p:txBody>
      </p:sp>
      <p:grpSp>
        <p:nvGrpSpPr>
          <p:cNvPr id="14340" name="Группа 11"/>
          <p:cNvGrpSpPr>
            <a:grpSpLocks/>
          </p:cNvGrpSpPr>
          <p:nvPr/>
        </p:nvGrpSpPr>
        <p:grpSpPr bwMode="auto">
          <a:xfrm>
            <a:off x="214313" y="1428750"/>
            <a:ext cx="6572250" cy="4560888"/>
            <a:chOff x="-947565" y="-400843"/>
            <a:chExt cx="6572634" cy="456131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624335" y="-400843"/>
              <a:ext cx="4000734" cy="928776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Направления </a:t>
              </a:r>
              <a:r>
                <a:rPr lang="en-US" sz="28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DM</a:t>
              </a:r>
              <a:endParaRPr lang="ru-RU" sz="12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876124" y="670821"/>
              <a:ext cx="3186299" cy="87320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kern="0" dirty="0">
                  <a:solidFill>
                    <a:srgbClr val="FF0000"/>
                  </a:solidFill>
                  <a:latin typeface="Times New Roman"/>
                  <a:ea typeface="Calibri"/>
                  <a:cs typeface="Times New Roman"/>
                </a:rPr>
                <a:t>Порождение деревьев решений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947565" y="3171369"/>
              <a:ext cx="4000734" cy="98910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kern="0" dirty="0">
                  <a:solidFill>
                    <a:srgbClr val="FF0000"/>
                  </a:solidFill>
                  <a:latin typeface="Times New Roman"/>
                  <a:ea typeface="Calibri"/>
                  <a:cs typeface="Times New Roman"/>
                </a:rPr>
                <a:t>Системы, основанные на правилах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876124" y="1813929"/>
              <a:ext cx="3197412" cy="98116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kern="0" dirty="0">
                  <a:solidFill>
                    <a:srgbClr val="FF0000"/>
                  </a:solidFill>
                  <a:latin typeface="Times New Roman"/>
                  <a:ea typeface="Calibri"/>
                  <a:cs typeface="Times New Roman"/>
                </a:rPr>
                <a:t>Статистический анализ</a:t>
              </a:r>
            </a:p>
          </p:txBody>
        </p:sp>
        <p:cxnSp>
          <p:nvCxnSpPr>
            <p:cNvPr id="17" name="Прямая со стрелкой 16"/>
            <p:cNvCxnSpPr>
              <a:stCxn id="13" idx="1"/>
              <a:endCxn id="14" idx="0"/>
            </p:cNvCxnSpPr>
            <p:nvPr/>
          </p:nvCxnSpPr>
          <p:spPr>
            <a:xfrm rot="10800000" flipV="1">
              <a:off x="716232" y="62751"/>
              <a:ext cx="908103" cy="60807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" name="Прямая со стрелкой 18"/>
            <p:cNvCxnSpPr/>
            <p:nvPr/>
          </p:nvCxnSpPr>
          <p:spPr>
            <a:xfrm rot="5400000">
              <a:off x="1445683" y="1778209"/>
              <a:ext cx="2643436" cy="142883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8" name="Прямая со стрелкой 17"/>
            <p:cNvCxnSpPr>
              <a:endCxn id="22" idx="1"/>
            </p:cNvCxnSpPr>
            <p:nvPr/>
          </p:nvCxnSpPr>
          <p:spPr>
            <a:xfrm rot="16200000" flipH="1">
              <a:off x="3307943" y="1273342"/>
              <a:ext cx="1919468" cy="42865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0" name="Прямоугольник 19"/>
          <p:cNvSpPr/>
          <p:nvPr/>
        </p:nvSpPr>
        <p:spPr bwMode="auto">
          <a:xfrm>
            <a:off x="5572125" y="2500313"/>
            <a:ext cx="3197225" cy="9810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kern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Генетические алгоритмы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429125" y="5000625"/>
            <a:ext cx="4572000" cy="9810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600" b="1" i="1" kern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Визуализация (когнитивная компьютерная графика</a:t>
            </a:r>
            <a:r>
              <a:rPr lang="ru-RU" sz="2800" b="1" i="1" kern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).</a:t>
            </a:r>
          </a:p>
        </p:txBody>
      </p:sp>
      <p:cxnSp>
        <p:nvCxnSpPr>
          <p:cNvPr id="24" name="Прямая со стрелкой 23"/>
          <p:cNvCxnSpPr>
            <a:endCxn id="16" idx="3"/>
          </p:cNvCxnSpPr>
          <p:nvPr/>
        </p:nvCxnSpPr>
        <p:spPr bwMode="auto">
          <a:xfrm rot="5400000">
            <a:off x="2710657" y="3129756"/>
            <a:ext cx="1776412" cy="231775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8" name="Прямая со стрелкой 27"/>
          <p:cNvCxnSpPr>
            <a:endCxn id="20" idx="0"/>
          </p:cNvCxnSpPr>
          <p:nvPr/>
        </p:nvCxnSpPr>
        <p:spPr bwMode="auto">
          <a:xfrm rot="16200000" flipH="1">
            <a:off x="6621463" y="1951038"/>
            <a:ext cx="714375" cy="384175"/>
          </a:xfrm>
          <a:prstGeom prst="straightConnector1">
            <a:avLst/>
          </a:prstGeom>
          <a:noFill/>
          <a:ln w="25400" cap="flat" cmpd="sng" algn="ctr">
            <a:solidFill>
              <a:srgbClr val="4F81BD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Прямая со стрелкой 32"/>
          <p:cNvCxnSpPr/>
          <p:nvPr/>
        </p:nvCxnSpPr>
        <p:spPr bwMode="auto">
          <a:xfrm rot="16200000" flipH="1">
            <a:off x="3964782" y="3321844"/>
            <a:ext cx="2643187" cy="714375"/>
          </a:xfrm>
          <a:prstGeom prst="straightConnector1">
            <a:avLst/>
          </a:prstGeom>
          <a:noFill/>
          <a:ln w="25400" cap="flat" cmpd="sng" algn="ctr">
            <a:solidFill>
              <a:srgbClr val="4F81BD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838200" indent="-838200"/>
            <a:r>
              <a:rPr lang="ru-RU" smtClean="0"/>
              <a:t>Нейронные сети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 r="45532" b="21123"/>
          <a:stretch>
            <a:fillRect/>
          </a:stretch>
        </p:blipFill>
        <p:spPr bwMode="auto">
          <a:xfrm>
            <a:off x="1042988" y="1406525"/>
            <a:ext cx="6697662" cy="544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Нейронные сети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 l="4388" r="47385" b="52319"/>
          <a:stretch>
            <a:fillRect/>
          </a:stretch>
        </p:blipFill>
        <p:spPr>
          <a:xfrm>
            <a:off x="668338" y="1631950"/>
            <a:ext cx="7799387" cy="43815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ru-RU" sz="2500" smtClean="0"/>
              <a:t>Визуализация (когнитивная компьютерная графика) данных.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2971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ru-RU" sz="2000" smtClean="0"/>
              <a:t>	Средства визуализации могут выступить в качестве дополнительных инструментальных средств порождения зависимостей и как самостоятельный набор инструментов визуального анализа (помогает выдвигать нетривиальные гипотезы).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 r="48300" b="40834"/>
          <a:stretch>
            <a:fillRect/>
          </a:stretch>
        </p:blipFill>
        <p:spPr bwMode="auto">
          <a:xfrm>
            <a:off x="2268538" y="3284538"/>
            <a:ext cx="5040312" cy="324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571500" y="1658938"/>
            <a:ext cx="8072438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Средства визуализации могут выступить в качестве дополнительных инструментальных средств порождения зависимостей и как самостоятельный набор инструментов визуального анализа (помогает выдвигать нетривиальные гипотезы).</a:t>
            </a:r>
          </a:p>
        </p:txBody>
      </p:sp>
      <p:sp>
        <p:nvSpPr>
          <p:cNvPr id="6147" name="Заголовок 3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928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(когнитивная компьютерная графика).</a:t>
            </a:r>
            <a:endParaRPr lang="ru-RU" dirty="0"/>
          </a:p>
        </p:txBody>
      </p:sp>
      <p:pic>
        <p:nvPicPr>
          <p:cNvPr id="21507" name="Рисунок 3" descr="image0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1714500"/>
            <a:ext cx="23907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5" descr="pic4_8.gif"/>
          <p:cNvPicPr>
            <a:picLocks noChangeAspect="1"/>
          </p:cNvPicPr>
          <p:nvPr/>
        </p:nvPicPr>
        <p:blipFill>
          <a:blip r:embed="rId3"/>
          <a:srcRect b="12141"/>
          <a:stretch>
            <a:fillRect/>
          </a:stretch>
        </p:blipFill>
        <p:spPr bwMode="auto">
          <a:xfrm>
            <a:off x="1547813" y="1500188"/>
            <a:ext cx="60960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3851275" y="2205038"/>
            <a:ext cx="1441450" cy="2160587"/>
          </a:xfrm>
          <a:prstGeom prst="flowChartMagneticDisk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Data</a:t>
            </a:r>
          </a:p>
          <a:p>
            <a:pPr algn="ctr"/>
            <a:r>
              <a:rPr lang="en-US" sz="2800"/>
              <a:t>Mining</a:t>
            </a:r>
            <a:endParaRPr lang="ru-RU" sz="280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9750" y="1844675"/>
            <a:ext cx="2808288" cy="93662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Порождение деревьев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решений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132138" y="476250"/>
            <a:ext cx="2808287" cy="9366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Системы, основанные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на правилах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795963" y="1844675"/>
            <a:ext cx="2808287" cy="936625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9933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Статистический анализ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651500" y="3573463"/>
            <a:ext cx="3168650" cy="1008062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33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Генетические алгоритмы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03575" y="5300663"/>
            <a:ext cx="2808288" cy="936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Нейронные сети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39750" y="3716338"/>
            <a:ext cx="2808288" cy="936625"/>
          </a:xfrm>
          <a:prstGeom prst="rect">
            <a:avLst/>
          </a:prstGeom>
          <a:gradFill rotWithShape="1">
            <a:gsLst>
              <a:gs pos="0">
                <a:srgbClr val="959200"/>
              </a:gs>
              <a:gs pos="100000">
                <a:srgbClr val="9592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Визуализация данных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900" smtClean="0"/>
              <a:t>Порождение деревьев решений 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858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ru-RU" sz="2000" smtClean="0"/>
              <a:t>	Поиск иерархий признаков, эффективно разделяющих исходно заданное множество на иерархии "однородных классов " объектов.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ru-RU" sz="2000" u="sng" smtClean="0"/>
              <a:t>Пример дерева решений.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 l="25452" t="31490" r="41899" b="31097"/>
          <a:stretch>
            <a:fillRect/>
          </a:stretch>
        </p:blipFill>
        <p:spPr bwMode="auto">
          <a:xfrm>
            <a:off x="1763713" y="3068638"/>
            <a:ext cx="554513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838200" indent="-838200"/>
            <a:r>
              <a:rPr lang="ru-RU" sz="2900" smtClean="0"/>
              <a:t>Системы, основанные на правилах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ru-RU" sz="2300" smtClean="0"/>
              <a:t>Можно выделить ряд интересных самостоятельных направлений. 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ru-RU" sz="2300" smtClean="0"/>
              <a:t>Например, </a:t>
            </a:r>
            <a:r>
              <a:rPr lang="en-US" sz="2300" b="1" smtClean="0"/>
              <a:t>Automated discovery</a:t>
            </a:r>
            <a:r>
              <a:rPr lang="ru-RU" sz="2300" smtClean="0"/>
              <a:t>. </a:t>
            </a:r>
            <a:endParaRPr lang="ru-RU" sz="2300" smtClean="0">
              <a:latin typeface="Arial" charset="0"/>
            </a:endParaRPr>
          </a:p>
          <a:p>
            <a:pPr marL="609600" indent="-609600">
              <a:buFont typeface="Wingdings 2" pitchFamily="18" charset="2"/>
              <a:buNone/>
            </a:pPr>
            <a:r>
              <a:rPr lang="ru-RU" sz="2300" smtClean="0"/>
              <a:t>Программная система </a:t>
            </a:r>
            <a:r>
              <a:rPr lang="en-US" sz="2300" b="1" smtClean="0"/>
              <a:t>BACON</a:t>
            </a:r>
            <a:r>
              <a:rPr lang="en-US" sz="2300" smtClean="0"/>
              <a:t> </a:t>
            </a:r>
            <a:r>
              <a:rPr lang="ru-RU" sz="2300" smtClean="0"/>
              <a:t>стала классикой машинного обучения(</a:t>
            </a:r>
            <a:r>
              <a:rPr lang="en-US" sz="2300" i="1" smtClean="0"/>
              <a:t>Machine Learning</a:t>
            </a:r>
            <a:r>
              <a:rPr lang="ru-RU" sz="2300" smtClean="0"/>
              <a:t>). </a:t>
            </a:r>
            <a:endParaRPr lang="ru-RU" sz="2300" smtClean="0">
              <a:latin typeface="Arial" charset="0"/>
            </a:endParaRPr>
          </a:p>
          <a:p>
            <a:pPr marL="609600" indent="-609600">
              <a:buFont typeface="Wingdings 2" pitchFamily="18" charset="2"/>
              <a:buNone/>
            </a:pPr>
            <a:r>
              <a:rPr lang="ru-RU" sz="2300" smtClean="0"/>
              <a:t>Другой подход - рассуждения, основанные на анализе прецедентов (</a:t>
            </a:r>
            <a:r>
              <a:rPr lang="en-US" sz="2300" b="1" smtClean="0"/>
              <a:t>Case</a:t>
            </a:r>
            <a:r>
              <a:rPr lang="ru-RU" sz="2300" b="1" smtClean="0"/>
              <a:t>-</a:t>
            </a:r>
            <a:r>
              <a:rPr lang="en-US" sz="2300" b="1" smtClean="0"/>
              <a:t>Based Reasoning</a:t>
            </a:r>
            <a:r>
              <a:rPr lang="ru-RU" sz="2300" b="1" smtClean="0"/>
              <a:t> - </a:t>
            </a:r>
            <a:r>
              <a:rPr lang="en-US" sz="2300" b="1" smtClean="0"/>
              <a:t>CBR</a:t>
            </a:r>
            <a:r>
              <a:rPr lang="ru-RU" sz="2300" smtClean="0"/>
              <a:t>). </a:t>
            </a:r>
            <a:endParaRPr lang="ru-RU" sz="2300" smtClean="0">
              <a:latin typeface="Arial" charset="0"/>
            </a:endParaRPr>
          </a:p>
          <a:p>
            <a:pPr marL="609600" indent="-609600">
              <a:buFont typeface="Wingdings 2" pitchFamily="18" charset="2"/>
              <a:buNone/>
            </a:pPr>
            <a:r>
              <a:rPr lang="ru-RU" sz="2300" smtClean="0"/>
              <a:t>Еще алгоритмы АД в задачах распознавания образов (алгоритм </a:t>
            </a:r>
            <a:r>
              <a:rPr lang="ru-RU" sz="2300" b="1" smtClean="0"/>
              <a:t>КОРА</a:t>
            </a:r>
            <a:r>
              <a:rPr lang="ru-RU" sz="230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ru-RU" smtClean="0"/>
              <a:t>Статистический анализ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59113" y="1557338"/>
            <a:ext cx="2952750" cy="792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Виды формализмов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042988" y="3141663"/>
            <a:ext cx="2305050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Байесовский</a:t>
            </a:r>
          </a:p>
          <a:p>
            <a:pPr algn="ctr"/>
            <a:r>
              <a:rPr lang="ru-RU"/>
              <a:t>индуктивный</a:t>
            </a:r>
          </a:p>
          <a:p>
            <a:pPr algn="ctr"/>
            <a:r>
              <a:rPr lang="ru-RU"/>
              <a:t>вывод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5651500" y="3141663"/>
            <a:ext cx="2305050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Регрессионный</a:t>
            </a:r>
          </a:p>
          <a:p>
            <a:pPr algn="ctr"/>
            <a:r>
              <a:rPr lang="ru-RU"/>
              <a:t>анализ</a:t>
            </a:r>
          </a:p>
        </p:txBody>
      </p:sp>
      <p:cxnSp>
        <p:nvCxnSpPr>
          <p:cNvPr id="37894" name="AutoShape 6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flipH="1">
            <a:off x="2195513" y="2349500"/>
            <a:ext cx="2339975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895" name="AutoShape 7"/>
          <p:cNvCxnSpPr>
            <a:cxnSpLocks noChangeShapeType="1"/>
            <a:stCxn id="37891" idx="2"/>
            <a:endCxn id="37893" idx="0"/>
          </p:cNvCxnSpPr>
          <p:nvPr/>
        </p:nvCxnSpPr>
        <p:spPr bwMode="auto">
          <a:xfrm>
            <a:off x="4535488" y="2349500"/>
            <a:ext cx="2268537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3">
                    <a:shade val="75000"/>
                  </a:schemeClr>
                </a:solidFill>
              </a:rPr>
              <a:t>Статистический анализ</a:t>
            </a:r>
            <a:endParaRPr lang="ru-RU" b="1" dirty="0" smtClean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00063" y="1571625"/>
            <a:ext cx="8072437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Используются два вида формализмов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800"/>
          </a:p>
          <a:p>
            <a:pPr lvl="1">
              <a:buFont typeface="Wingdings" pitchFamily="2" charset="2"/>
              <a:buChar char="§"/>
            </a:pPr>
            <a:r>
              <a:rPr lang="ru-RU" sz="3300" b="1">
                <a:latin typeface="Times New Roman" pitchFamily="18" charset="0"/>
                <a:cs typeface="Times New Roman" pitchFamily="18" charset="0"/>
              </a:rPr>
              <a:t>байесовский индуктивный вывод</a:t>
            </a:r>
          </a:p>
          <a:p>
            <a:pPr>
              <a:buFont typeface="Wingdings" pitchFamily="2" charset="2"/>
              <a:buChar char="§"/>
            </a:pPr>
            <a:endParaRPr lang="ru-RU" sz="3300" b="1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3300" b="1">
                <a:latin typeface="Times New Roman" pitchFamily="18" charset="0"/>
                <a:cs typeface="Times New Roman" pitchFamily="18" charset="0"/>
              </a:rPr>
              <a:t>регрессионный анализ</a:t>
            </a:r>
          </a:p>
          <a:p>
            <a:endParaRPr lang="ru-RU" sz="2800"/>
          </a:p>
          <a:p>
            <a:endParaRPr lang="ru-RU" sz="2800"/>
          </a:p>
          <a:p>
            <a:pPr algn="just"/>
            <a:r>
              <a:rPr lang="ru-RU" sz="2000" i="1">
                <a:latin typeface="Times New Roman" pitchFamily="18" charset="0"/>
                <a:cs typeface="Times New Roman" pitchFamily="18" charset="0"/>
              </a:rPr>
              <a:t>На статистически значимой подвыборке применяется процедура порождения зависимостей и оценивается по остальной выборке.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838200" indent="-838200"/>
            <a:r>
              <a:rPr lang="ru-RU" smtClean="0"/>
              <a:t>Генетические алгоритмы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412875"/>
            <a:ext cx="8353425" cy="1368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400" smtClean="0"/>
              <a:t>	В процессе специальным образом организованных "мутаций" исходного описания данных (кластеров, шаблонов) порождается зависимость. "Малые изменения" текущих групп данных контролируются специальными функциями соответствия, они определяют "схожесть" кластеров и уровень "достаточности" сходства между данными внутри кластеров. Иногда затруднена форма-мутация.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 r="37695" b="30978"/>
          <a:stretch>
            <a:fillRect/>
          </a:stretch>
        </p:blipFill>
        <p:spPr bwMode="auto">
          <a:xfrm>
            <a:off x="1476375" y="2708275"/>
            <a:ext cx="5903913" cy="3675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571500" y="1658938"/>
            <a:ext cx="80724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В процессе специальным образом организованных "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мутаций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" исходного описания данных (кластеров, шаблонов) порождается зависимость. "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Малые изменения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" текущих групп данных контролируются специальными функциями соответствия, они определяют "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схожесть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" кластеров и уровень "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достаточности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" сходства между данными внутри кластеров. Иногда затруднена форма-мутация.</a:t>
            </a:r>
          </a:p>
        </p:txBody>
      </p:sp>
      <p:sp>
        <p:nvSpPr>
          <p:cNvPr id="6147" name="Заголовок 3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858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Генетические алгоритмы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500063" y="1571625"/>
            <a:ext cx="8072437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В основе нейронных сетей</a:t>
            </a:r>
          </a:p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лежат механизмы </a:t>
            </a:r>
          </a:p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адаптивного обучения </a:t>
            </a:r>
          </a:p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в многоуровневых </a:t>
            </a:r>
          </a:p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структурах. </a:t>
            </a:r>
            <a:endParaRPr lang="ru-RU" sz="22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Недостаток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невозможен причинный анализ: </a:t>
            </a:r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почему найденные решения имеют именно такой вид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47" name="Заголовок 3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Нейронные сети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483" name="Рисунок 3" descr="memo38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1928813"/>
            <a:ext cx="5022850" cy="371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D2065E-A358-4FDD-84F3-2C5E111BFA0A}"/>
</file>

<file path=customXml/itemProps2.xml><?xml version="1.0" encoding="utf-8"?>
<ds:datastoreItem xmlns:ds="http://schemas.openxmlformats.org/officeDocument/2006/customXml" ds:itemID="{BC43F1AD-5465-46A9-B516-397405180F78}"/>
</file>

<file path=customXml/itemProps3.xml><?xml version="1.0" encoding="utf-8"?>
<ds:datastoreItem xmlns:ds="http://schemas.openxmlformats.org/officeDocument/2006/customXml" ds:itemID="{719B20F0-8F06-4901-8BFE-0C4D4584C6E9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296</Words>
  <Application>Microsoft Office PowerPoint</Application>
  <PresentationFormat>Экран (4:3)</PresentationFormat>
  <Paragraphs>74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13</vt:i4>
      </vt:variant>
    </vt:vector>
  </HeadingPairs>
  <TitlesOfParts>
    <vt:vector size="31" baseType="lpstr">
      <vt:lpstr>Arial</vt:lpstr>
      <vt:lpstr>Georgia</vt:lpstr>
      <vt:lpstr>Wingdings 2</vt:lpstr>
      <vt:lpstr>Wingdings</vt:lpstr>
      <vt:lpstr>Calibri</vt:lpstr>
      <vt:lpstr>Times New Roman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Направления интеллектуального  анализа данных (DM)</vt:lpstr>
      <vt:lpstr>Слайд 2</vt:lpstr>
      <vt:lpstr>Порождение деревьев решений </vt:lpstr>
      <vt:lpstr>Системы, основанные на правилах</vt:lpstr>
      <vt:lpstr>Статистический анализ</vt:lpstr>
      <vt:lpstr>Статистический анализ</vt:lpstr>
      <vt:lpstr>Генетические алгоритмы</vt:lpstr>
      <vt:lpstr>Генетические алгоритмы</vt:lpstr>
      <vt:lpstr>Нейронные сети</vt:lpstr>
      <vt:lpstr>Нейронные сети</vt:lpstr>
      <vt:lpstr>Нейронные сети</vt:lpstr>
      <vt:lpstr>Визуализация (когнитивная компьютерная графика) данных.</vt:lpstr>
      <vt:lpstr>Визуализация  (когнитивная компьютерная графика).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Направления интеллектуального АД</dc:subject>
  <dc:creator>Осипенко НБ</dc:creator>
  <cp:lastModifiedBy>user</cp:lastModifiedBy>
  <cp:revision>18</cp:revision>
  <dcterms:created xsi:type="dcterms:W3CDTF">2015-01-28T14:13:38Z</dcterms:created>
  <dcterms:modified xsi:type="dcterms:W3CDTF">2015-05-20T09:25:19Z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